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E5727-E341-4A24-89ED-35382881BADA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DA233-D0CB-4134-BD03-04069A999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77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1608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530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5F1B2B-6595-49C0-801A-9588F65092B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7154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5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0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0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8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2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9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9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0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8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86EA-994A-48F4-8B2D-A64BE843596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3416A-A9EF-4F17-8636-FA3F660C8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0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0352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人心：偶像的加工</a:t>
            </a:r>
            <a:r>
              <a:rPr kumimoji="1" lang="zh-CN" altLang="en-US" sz="6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廠</a:t>
            </a:r>
            <a:endParaRPr kumimoji="1" lang="en-US" altLang="zh-CN" sz="6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pic>
        <p:nvPicPr>
          <p:cNvPr id="1026" name="Picture 2" descr="Idol Factory - LifePoint Chur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202" y="1808351"/>
            <a:ext cx="8435597" cy="4745024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46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偶像的材料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729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樹木、石頭、水泥、磚瓦、油漆、金粉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45336" y="2350008"/>
            <a:ext cx="9732264" cy="30632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這樹，人可用以燒火；他自己取些烤火，又燒著烤餅，而且做神像跪拜，做雕刻的偶像向他叩拜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。他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把一分燒在火中，把一分烤肉吃飽。自己烤火說：啊哈，我暖和了，我見火了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。他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用剩下的做了一神，就是雕刻的偶像。他向這偶像俯伏叩拜，禱告他說：求你拯救我，因你是我的神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賽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44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: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15-17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1025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偶像的材料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13592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任何東西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財產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、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成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功的事業、愛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情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、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家庭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都可能成為偶像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，且都已經成為偶像了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45336" y="2971800"/>
            <a:ext cx="9732264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我是耶和華─你的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神</a:t>
            </a:r>
            <a:r>
              <a:rPr kumimoji="0" lang="en-HK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……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除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了我以外，你不可有別的神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出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20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: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2-3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914400" y="4069080"/>
            <a:ext cx="10363200" cy="20025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越好的東西越令人期待，越容易成為偶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像；美好的事物被膨脹到一個程度，壓過一切與之抗衡的價值，但假神最終卻令人失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望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707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你我</a:t>
            </a:r>
            <a:r>
              <a:rPr kumimoji="1" lang="zh-TW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敬拜受</a:t>
            </a:r>
            <a:r>
              <a:rPr kumimoji="1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造之</a:t>
            </a:r>
            <a:r>
              <a:rPr kumimoji="1" lang="zh-TW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物</a:t>
            </a: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嗎？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1620012"/>
            <a:ext cx="10363200" cy="38663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將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不能朽壞之神的榮耀變為偶像，彷彿必朽壞的人和飛禽、走獸、昆蟲的樣式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。所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以，神任憑他們逞著心裡的情慾行污穢的事，以致彼此玷辱自己的身體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。他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們將神的真實變為虛謊，去敬拜事奉受造之物，不敬奉那造物的主；主乃是可稱頌的，直到永遠。阿們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！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羅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1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: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23-25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1921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偶像的分類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1620013"/>
            <a:ext cx="10363200" cy="13609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個人層面：愛情、家庭、金錢、權力、成就、健康、身材、美貌、社交圈、被需要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4400" y="2980944"/>
            <a:ext cx="10363200" cy="13249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文化層面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：軍力強大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、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科技發達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、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經濟繁榮、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責任、勤奮、個人自由、自我實現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4305890"/>
            <a:ext cx="10363200" cy="7324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智性層面：共產主義、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民主、人性的良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善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914400" y="5038344"/>
            <a:ext cx="10363200" cy="7008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職場層面：利潤、市場份額、自我表現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2486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偶像對人的誘導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748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1. 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偶像誘導我們進入屬靈的淫亂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婚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姻隱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喻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4400" y="3456432"/>
            <a:ext cx="10363200" cy="7433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2. 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偶像誘導我們從別處尋找平安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宗教隱喻</a:t>
            </a:r>
            <a:endParaRPr kumimoji="0" lang="en-US" altLang="zh-CN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17904" y="2363323"/>
            <a:ext cx="9759696" cy="10931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神是我們真正的配偶，我們卻喜愛祂以外的事物</a:t>
            </a:r>
            <a:r>
              <a:rPr kumimoji="0" lang="en-HK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愛情、成功</a:t>
            </a:r>
            <a:r>
              <a:rPr kumimoji="0" lang="en-HK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，偶像成為我們錯誤的情人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查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看我們的白日夢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17904" y="4194769"/>
            <a:ext cx="9759696" cy="10931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神是我們真正的救主，我們卻在其它事物中求保障</a:t>
            </a:r>
            <a:r>
              <a:rPr kumimoji="0" lang="en-HK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成就、富有</a:t>
            </a:r>
            <a:r>
              <a:rPr kumimoji="0" lang="en-HK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，偶像控制了我們的心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查看我們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的噩夢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077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偶像對人的誘導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748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3. 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偶像誘導我們順服其它的事物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政治隱喻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4400" y="3968496"/>
            <a:ext cx="10363200" cy="7433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許多“心裡問題”，本質上是偶像的崇拜</a:t>
            </a:r>
            <a:endParaRPr kumimoji="0" lang="en-US" altLang="zh-CN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17904" y="2363323"/>
            <a:ext cx="9759696" cy="16051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神是我們唯一的主宰，我們卻事奉祂以外的事物</a:t>
            </a:r>
            <a:r>
              <a:rPr kumimoji="0" lang="en-HK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安逸、認可、掌控、權力</a:t>
            </a:r>
            <a:r>
              <a:rPr kumimoji="0" lang="en-HK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，偶像成為我們順服的對象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查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看我們最強烈的情感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17904" y="4711806"/>
            <a:ext cx="9759696" cy="16051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完美主義、工作狂、長期的優柔寡斷、對別人的控制欲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這些問題的根源都是把美好的事物變成了偶像，這些偶像操控著我們的生活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06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這自由的</a:t>
            </a:r>
            <a:r>
              <a:rPr kumimoji="1" lang="zh-TW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經</a:t>
            </a: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已</a:t>
            </a:r>
            <a:r>
              <a:rPr kumimoji="1" lang="zh-TW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應驗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1620012"/>
            <a:ext cx="10363200" cy="38206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耶穌來到拿撒勒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，</a:t>
            </a:r>
            <a:r>
              <a:rPr kumimoji="0" lang="en-HK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…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找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到一處寫著說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：主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的靈在我身上，因為他用膏膏我，叫我傳福音給貧窮的人；差遣我報告：被擄的得釋放，瞎眼的得看見，叫那受壓制的得自由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，報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告神悅納人的禧年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HK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…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耶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穌對他們說：今天這經應驗在你們耳中了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路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4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: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16-21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7249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脫離偶像的轄制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748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分辨出那些在我們心裡及文化中的偶像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914400" y="2368296"/>
            <a:ext cx="10363200" cy="7315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回到真正的配偶、救主及唯一的主宰面前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4400" y="3563112"/>
            <a:ext cx="10363200" cy="197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耶穌對信他的猶太人說：你們若常常遵守我的道，就真是我的門徒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；你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們必曉得真理，真理必叫你們得以自由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約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8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: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31-32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545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72" y="4149086"/>
            <a:ext cx="5814809" cy="327083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896985" y="1648243"/>
            <a:ext cx="10398035" cy="25945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28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我們的文化中哪些偶像在轄制我們的孩子？哪一</a:t>
            </a:r>
            <a:r>
              <a:rPr kumimoji="1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個個人層面的偶像在轄制你？如何轄制</a:t>
            </a:r>
            <a:r>
              <a:rPr kumimoji="1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？從偶像的轄制中得自由，今天聖靈使用哪句經文啟發、提醒你？</a:t>
            </a:r>
            <a:endParaRPr kumimoji="1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6" y="367665"/>
            <a:ext cx="12191999" cy="107721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小組禱告</a:t>
            </a:r>
            <a:endParaRPr kumimoji="0" lang="zh-TW" altLang="en-US" sz="6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379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72" y="4149086"/>
            <a:ext cx="5814809" cy="327083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896965" y="1848268"/>
            <a:ext cx="10398035" cy="15064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28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你在香港夢 </a:t>
            </a:r>
            <a:r>
              <a:rPr kumimoji="1" lang="en-HK" altLang="zh-CN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美國夢，移民夢</a:t>
            </a:r>
            <a:r>
              <a:rPr kumimoji="1" lang="en-HK" altLang="zh-CN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) </a:t>
            </a: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裡</a:t>
            </a:r>
            <a:r>
              <a:rPr kumimoji="1" lang="zh-CN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看</a:t>
            </a: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到</a:t>
            </a:r>
            <a:r>
              <a:rPr kumimoji="1" lang="zh-CN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人</a:t>
            </a: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們的哪些追求？</a:t>
            </a:r>
            <a:endParaRPr kumimoji="1" lang="zh-TW" alt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6" y="367665"/>
            <a:ext cx="12191999" cy="107721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分</a:t>
            </a:r>
            <a:r>
              <a:rPr kumimoji="0" lang="zh-CN" altLang="en-US" sz="6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享</a:t>
            </a:r>
            <a:endParaRPr kumimoji="0" lang="zh-TW" altLang="en-US" sz="6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158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盼望的錨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748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夢碎，飄搖，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我們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指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望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的錨是否堅固牢靠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？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91056" y="4729349"/>
            <a:ext cx="9686544" cy="18451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在神那裡？</a:t>
            </a:r>
            <a:endParaRPr kumimoji="0" lang="en-US" altLang="zh-CN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在</a:t>
            </a: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物質的繁榮、經濟技術的發達那裡？</a:t>
            </a:r>
            <a:endParaRPr kumimoji="0" lang="en-US" altLang="zh-CN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在</a:t>
            </a: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個人的自由那裡？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3968496"/>
            <a:ext cx="10363200" cy="7608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文化的核心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人們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到底在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哪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裡找盼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望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17904" y="2363323"/>
            <a:ext cx="9759696" cy="16051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我們有這指望，如同靈魂的錨，又堅固又牢靠，且通入幔內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。作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先鋒的耶穌，既照著麥基洗德的等次成了永遠的大祭司，就為我們進入幔內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HK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來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6</a:t>
            </a:r>
            <a:r>
              <a:rPr kumimoji="0" lang="en-HK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: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19</a:t>
            </a:r>
            <a:r>
              <a:rPr kumimoji="0" lang="en-HK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129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980055" y="1853237"/>
            <a:ext cx="7993552" cy="787295"/>
          </a:xfrm>
        </p:spPr>
        <p:txBody>
          <a:bodyPr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zh-CN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0</a:t>
            </a:r>
            <a:r>
              <a:rPr lang="en-US" altLang="zh-TW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1</a:t>
            </a:r>
            <a:r>
              <a:rPr lang="en-HK" altLang="zh-TW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. </a:t>
            </a:r>
            <a:r>
              <a:rPr lang="zh-TW" altLang="en-US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我認識、相信神的愛？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0055" y="2636537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0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2.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我常常感受到神的愛？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80055" y="3399115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0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3.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我享受靈修</a:t>
            </a:r>
            <a:r>
              <a:rPr kumimoji="0" lang="en-US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與神獨處？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80055" y="4161695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0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4.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我坦然接受自己的過去？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980055" y="4924274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0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5.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我對未來充滿盼望和期待？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評估你的喜樂</a:t>
            </a:r>
            <a:endParaRPr kumimoji="1" lang="zh-TW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174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07487" y="1844093"/>
            <a:ext cx="9221920" cy="787295"/>
          </a:xfrm>
        </p:spPr>
        <p:txBody>
          <a:bodyPr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zh-CN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06</a:t>
            </a:r>
            <a:r>
              <a:rPr lang="en-HK" altLang="zh-TW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. </a:t>
            </a:r>
            <a:r>
              <a:rPr lang="zh-TW" altLang="en-US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我擁抱現狀</a:t>
            </a:r>
            <a:r>
              <a:rPr lang="en-US" altLang="zh-TW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—</a:t>
            </a:r>
            <a:r>
              <a:rPr lang="zh-TW" altLang="en-US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享受單身</a:t>
            </a:r>
            <a:r>
              <a:rPr lang="en-HK" altLang="zh-TW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(</a:t>
            </a:r>
            <a:r>
              <a:rPr lang="zh-TW" altLang="en-US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已婚</a:t>
            </a:r>
            <a:r>
              <a:rPr lang="en-HK" altLang="zh-TW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)</a:t>
            </a:r>
            <a:r>
              <a:rPr lang="zh-TW" altLang="en-US" sz="4267" dirty="0">
                <a:solidFill>
                  <a:prstClr val="black"/>
                </a:solidFill>
                <a:latin typeface="DFPWeiBei-B5" panose="03000700000000000000" pitchFamily="66" charset="-120"/>
                <a:ea typeface="DFPWeiBei-B5" panose="03000700000000000000" pitchFamily="66" charset="-120"/>
              </a:rPr>
              <a:t>生活？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07487" y="2627393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07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我享受回家</a:t>
            </a:r>
            <a:r>
              <a:rPr kumimoji="0" lang="en-US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和家人在一起？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07487" y="3389971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08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我享受工作</a:t>
            </a:r>
            <a:r>
              <a:rPr kumimoji="0" lang="en-US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和同事在一起？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7487" y="4152551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09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我享受團契</a:t>
            </a:r>
            <a:r>
              <a:rPr kumimoji="0" lang="en-US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和肢體在一起？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07487" y="4915130"/>
            <a:ext cx="7993552" cy="766575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10</a:t>
            </a:r>
            <a:r>
              <a:rPr kumimoji="0" lang="en-HK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. 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我享受服事</a:t>
            </a:r>
            <a:r>
              <a:rPr kumimoji="0" lang="en-US" altLang="zh-TW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TW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和同工在一起？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評估你的喜樂</a:t>
            </a:r>
            <a:endParaRPr kumimoji="1" lang="zh-TW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909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72" y="4149086"/>
            <a:ext cx="5814809" cy="327083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896985" y="1648243"/>
            <a:ext cx="10398035" cy="20459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28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從</a:t>
            </a:r>
            <a:r>
              <a:rPr kumimoji="1" lang="en-US" altLang="zh-CN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0</a:t>
            </a: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到</a:t>
            </a:r>
            <a:r>
              <a:rPr kumimoji="1" lang="en-US" altLang="zh-CN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10</a:t>
            </a:r>
            <a:r>
              <a:rPr kumimoji="1" lang="zh-CN" altLang="en-US" sz="42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Times New Roman" panose="02020603050405020304" pitchFamily="18" charset="0"/>
              </a:rPr>
              <a:t>，從很不喜樂，到普通，再到很喜樂，你的喜樂指數大概是幾？失去哪些東西會讓你很傷心？失去什麼會讓你絕望？</a:t>
            </a:r>
            <a:endParaRPr kumimoji="1" lang="zh-TW" alt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6" y="367665"/>
            <a:ext cx="12191999" cy="107721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測試</a:t>
            </a:r>
            <a:endParaRPr kumimoji="0" lang="zh-TW" altLang="en-US" sz="6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046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傷心與絕望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13592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傷心是源於失去了某件好東西，其痛苦可以用其他的事物來撫平和安慰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979249"/>
            <a:ext cx="10363200" cy="13567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絕望是源於失去了一件終極的東西，失去時沒有其他的事物可以幫助你度過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4400" y="4335954"/>
            <a:ext cx="10363200" cy="13592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鬱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悶源於追求世上不完美的喜樂，並且把整個人生建造於其上</a:t>
            </a: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偶像崇拜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930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心中的偶像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4"/>
            <a:ext cx="10363200" cy="7376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偶像是屬靈的癮癖，至終引我們到邪惡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中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45336" y="3095241"/>
            <a:ext cx="9732264" cy="594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貪婪就與拜偶像一樣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西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3:5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b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45336" y="5056631"/>
            <a:ext cx="9732264" cy="6141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人子啊，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這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些人已將他們的假神接到心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裡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。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結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14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: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3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)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14400" y="2357628"/>
            <a:ext cx="10363200" cy="7376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金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錢可披上神明的特質，讓我們膜拜頂禮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914400" y="3684622"/>
            <a:ext cx="10363200" cy="13720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美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好的東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西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也可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轉變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為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人生終極的目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的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；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人以它們為中心，以為得到人生就有滿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足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6871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0186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n-cs"/>
              </a:rPr>
              <a:t>文化中的偶像</a:t>
            </a:r>
            <a:endParaRPr kumimoji="1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1620013"/>
            <a:ext cx="10363200" cy="13592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每個文化中都有一套偶像，有其“祭司階層”、“神壇”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辦公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樓、健身房</a:t>
            </a:r>
            <a:endParaRPr kumimoji="0" lang="en-US" altLang="zh-CN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979249"/>
            <a:ext cx="10363200" cy="13567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為得著美好生活和避免災害來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到，人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們不停地祈求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『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祭司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』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，也在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『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神壇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』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前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奉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獻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4400" y="4335954"/>
            <a:ext cx="10363200" cy="13592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09585" marR="0" lvl="0" indent="-609585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美貌為偶像，身體就為祭物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厭食、整形事業為偶像，孩子就為祭物</a:t>
            </a: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—</a:t>
            </a: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FPWeiBei-B5" panose="03000700000000000000" pitchFamily="66" charset="-120"/>
                <a:ea typeface="DFPWeiBei-B5" panose="03000700000000000000" pitchFamily="66" charset="-120"/>
                <a:cs typeface="+mj-cs"/>
              </a:rPr>
              <a:t>忽略或犧牲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FPWeiBei-B5" panose="03000700000000000000" pitchFamily="66" charset="-120"/>
              <a:ea typeface="DFPWeiBei-B5" panose="03000700000000000000" pitchFamily="66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7786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1820</Words>
  <Application>Microsoft Office PowerPoint</Application>
  <PresentationFormat>Widescreen</PresentationFormat>
  <Paragraphs>73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DFPWeiBei-B5</vt:lpstr>
      <vt:lpstr>新細明體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01. 我認識、相信神的愛？</vt:lpstr>
      <vt:lpstr>06. 我擁抱現狀—享受單身(已婚)生活？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Chris</cp:lastModifiedBy>
  <cp:revision>1</cp:revision>
  <dcterms:created xsi:type="dcterms:W3CDTF">2025-09-03T06:47:49Z</dcterms:created>
  <dcterms:modified xsi:type="dcterms:W3CDTF">2025-09-03T06:48:00Z</dcterms:modified>
</cp:coreProperties>
</file>